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4"/>
    <p:sldMasterId id="2147483747" r:id="rId5"/>
    <p:sldMasterId id="2147483759" r:id="rId6"/>
  </p:sldMasterIdLst>
  <p:notesMasterIdLst>
    <p:notesMasterId r:id="rId17"/>
  </p:notesMasterIdLst>
  <p:handoutMasterIdLst>
    <p:handoutMasterId r:id="rId18"/>
  </p:handoutMasterIdLst>
  <p:sldIdLst>
    <p:sldId id="1698" r:id="rId7"/>
    <p:sldId id="266" r:id="rId8"/>
    <p:sldId id="1697" r:id="rId9"/>
    <p:sldId id="1700" r:id="rId10"/>
    <p:sldId id="834" r:id="rId11"/>
    <p:sldId id="1704" r:id="rId12"/>
    <p:sldId id="1701" r:id="rId13"/>
    <p:sldId id="1702" r:id="rId14"/>
    <p:sldId id="1703" r:id="rId15"/>
    <p:sldId id="1705" r:id="rId16"/>
  </p:sldIdLst>
  <p:sldSz cx="9144000" cy="6858000" type="screen4x3"/>
  <p:notesSz cx="6808788" cy="9940925"/>
  <p:custDataLst>
    <p:tags r:id="rId19"/>
  </p:custDataLst>
  <p:defaultTextStyle>
    <a:defPPr>
      <a:defRPr lang="en-US"/>
    </a:defPPr>
    <a:lvl1pPr marL="0" algn="l" defTabSz="908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091" algn="l" defTabSz="908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8182" algn="l" defTabSz="908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2273" algn="l" defTabSz="908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6364" algn="l" defTabSz="908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0455" algn="l" defTabSz="908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4546" algn="l" defTabSz="908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8637" algn="l" defTabSz="908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2728" algn="l" defTabSz="908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6"/>
    <a:srgbClr val="000000"/>
    <a:srgbClr val="003D85"/>
    <a:srgbClr val="6EA5FF"/>
    <a:srgbClr val="DECDD3"/>
    <a:srgbClr val="EFE8EA"/>
    <a:srgbClr val="61B0FF"/>
    <a:srgbClr val="0098BC"/>
    <a:srgbClr val="CBD5EA"/>
    <a:srgbClr val="7F9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969" autoAdjust="0"/>
  </p:normalViewPr>
  <p:slideViewPr>
    <p:cSldViewPr snapToGrid="0" snapToObjects="1">
      <p:cViewPr varScale="1">
        <p:scale>
          <a:sx n="82" d="100"/>
          <a:sy n="82" d="100"/>
        </p:scale>
        <p:origin x="1363" y="67"/>
      </p:cViewPr>
      <p:guideLst>
        <p:guide orient="horz" pos="2137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14" y="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79B52-1F1C-45B3-BF22-E9D7CB029C03}" type="doc">
      <dgm:prSet loTypeId="urn:microsoft.com/office/officeart/2005/8/layout/vList3" loCatId="list" qsTypeId="urn:microsoft.com/office/officeart/2005/8/quickstyle/3d3" qsCatId="3D" csTypeId="urn:microsoft.com/office/officeart/2005/8/colors/accent0_3" csCatId="mainScheme" phldr="1"/>
      <dgm:spPr/>
    </dgm:pt>
    <dgm:pt modelId="{AD4345FC-7FFF-48F5-8155-EF17306BDF2E}">
      <dgm:prSet phldrT="[Text]"/>
      <dgm:spPr/>
      <dgm:t>
        <a:bodyPr/>
        <a:lstStyle/>
        <a:p>
          <a:pPr algn="l"/>
          <a:r>
            <a:rPr lang="en-US" dirty="0"/>
            <a:t>10 health topics </a:t>
          </a:r>
        </a:p>
      </dgm:t>
    </dgm:pt>
    <dgm:pt modelId="{B8172967-419D-4117-916E-B829F29A1AB2}" type="parTrans" cxnId="{57199ACE-BC41-40BC-83DB-03C702CB4D04}">
      <dgm:prSet/>
      <dgm:spPr/>
      <dgm:t>
        <a:bodyPr/>
        <a:lstStyle/>
        <a:p>
          <a:endParaRPr lang="en-US"/>
        </a:p>
      </dgm:t>
    </dgm:pt>
    <dgm:pt modelId="{21EFB9C4-491A-44E7-A300-142247ED6E28}" type="sibTrans" cxnId="{57199ACE-BC41-40BC-83DB-03C702CB4D04}">
      <dgm:prSet/>
      <dgm:spPr/>
      <dgm:t>
        <a:bodyPr/>
        <a:lstStyle/>
        <a:p>
          <a:endParaRPr lang="en-US"/>
        </a:p>
      </dgm:t>
    </dgm:pt>
    <dgm:pt modelId="{09300D6F-C890-4384-8DFF-97E79B75602C}">
      <dgm:prSet phldrT="[Text]"/>
      <dgm:spPr/>
      <dgm:t>
        <a:bodyPr/>
        <a:lstStyle/>
        <a:p>
          <a:pPr algn="l"/>
          <a:r>
            <a:rPr lang="en-US" dirty="0"/>
            <a:t>Enablers; </a:t>
          </a:r>
        </a:p>
        <a:p>
          <a:pPr algn="l"/>
          <a:r>
            <a:rPr lang="en-US" dirty="0"/>
            <a:t>- Digital </a:t>
          </a:r>
        </a:p>
        <a:p>
          <a:pPr algn="l"/>
          <a:r>
            <a:rPr lang="en-US" dirty="0"/>
            <a:t>- Integration </a:t>
          </a:r>
        </a:p>
        <a:p>
          <a:pPr algn="l"/>
          <a:r>
            <a:rPr lang="en-US" dirty="0"/>
            <a:t>- Estates </a:t>
          </a:r>
        </a:p>
      </dgm:t>
    </dgm:pt>
    <dgm:pt modelId="{94BB2EBC-028E-4773-9FCD-BEAA93761E8A}" type="parTrans" cxnId="{4EB8E58D-7BD8-44E5-B9F5-658BB8F432E8}">
      <dgm:prSet/>
      <dgm:spPr/>
      <dgm:t>
        <a:bodyPr/>
        <a:lstStyle/>
        <a:p>
          <a:endParaRPr lang="en-US"/>
        </a:p>
      </dgm:t>
    </dgm:pt>
    <dgm:pt modelId="{5017475E-20CF-4811-A9C8-93BC6AA95D54}" type="sibTrans" cxnId="{4EB8E58D-7BD8-44E5-B9F5-658BB8F432E8}">
      <dgm:prSet/>
      <dgm:spPr/>
      <dgm:t>
        <a:bodyPr/>
        <a:lstStyle/>
        <a:p>
          <a:endParaRPr lang="en-US"/>
        </a:p>
      </dgm:t>
    </dgm:pt>
    <dgm:pt modelId="{A78528C3-657D-48DB-A930-E6DBB6650D92}" type="pres">
      <dgm:prSet presAssocID="{08679B52-1F1C-45B3-BF22-E9D7CB029C03}" presName="linearFlow" presStyleCnt="0">
        <dgm:presLayoutVars>
          <dgm:dir/>
          <dgm:resizeHandles val="exact"/>
        </dgm:presLayoutVars>
      </dgm:prSet>
      <dgm:spPr/>
    </dgm:pt>
    <dgm:pt modelId="{A48F7BF8-F0C2-4F5B-9A1E-5BBAA1C876A4}" type="pres">
      <dgm:prSet presAssocID="{AD4345FC-7FFF-48F5-8155-EF17306BDF2E}" presName="composite" presStyleCnt="0"/>
      <dgm:spPr/>
    </dgm:pt>
    <dgm:pt modelId="{2C47756D-FEA3-4AD2-BD23-60BC458A7310}" type="pres">
      <dgm:prSet presAssocID="{AD4345FC-7FFF-48F5-8155-EF17306BDF2E}" presName="imgShp" presStyleLbl="fgImgPlace1" presStyleIdx="0" presStyleCnt="2"/>
      <dgm:spPr/>
    </dgm:pt>
    <dgm:pt modelId="{F541E0A6-B64E-415E-8282-76A1F0FA9C88}" type="pres">
      <dgm:prSet presAssocID="{AD4345FC-7FFF-48F5-8155-EF17306BDF2E}" presName="txShp" presStyleLbl="node1" presStyleIdx="0" presStyleCnt="2">
        <dgm:presLayoutVars>
          <dgm:bulletEnabled val="1"/>
        </dgm:presLayoutVars>
      </dgm:prSet>
      <dgm:spPr/>
    </dgm:pt>
    <dgm:pt modelId="{B64B4617-B2D4-43F0-9217-3E667BBD5E28}" type="pres">
      <dgm:prSet presAssocID="{21EFB9C4-491A-44E7-A300-142247ED6E28}" presName="spacing" presStyleCnt="0"/>
      <dgm:spPr/>
    </dgm:pt>
    <dgm:pt modelId="{6CFA669A-55BE-44F1-A3E1-6E8709AB1A56}" type="pres">
      <dgm:prSet presAssocID="{09300D6F-C890-4384-8DFF-97E79B75602C}" presName="composite" presStyleCnt="0"/>
      <dgm:spPr/>
    </dgm:pt>
    <dgm:pt modelId="{79577E9D-0B79-42F2-8E1C-1DE9C15F9ED4}" type="pres">
      <dgm:prSet presAssocID="{09300D6F-C890-4384-8DFF-97E79B75602C}" presName="imgShp" presStyleLbl="fgImgPlace1" presStyleIdx="1" presStyleCnt="2"/>
      <dgm:spPr/>
    </dgm:pt>
    <dgm:pt modelId="{30DB01AE-1F6D-4083-A15B-B50B3C1BF378}" type="pres">
      <dgm:prSet presAssocID="{09300D6F-C890-4384-8DFF-97E79B75602C}" presName="txShp" presStyleLbl="node1" presStyleIdx="1" presStyleCnt="2">
        <dgm:presLayoutVars>
          <dgm:bulletEnabled val="1"/>
        </dgm:presLayoutVars>
      </dgm:prSet>
      <dgm:spPr/>
    </dgm:pt>
  </dgm:ptLst>
  <dgm:cxnLst>
    <dgm:cxn modelId="{2B296A17-2DC5-4846-B378-843AAEFCF8FC}" type="presOf" srcId="{08679B52-1F1C-45B3-BF22-E9D7CB029C03}" destId="{A78528C3-657D-48DB-A930-E6DBB6650D92}" srcOrd="0" destOrd="0" presId="urn:microsoft.com/office/officeart/2005/8/layout/vList3"/>
    <dgm:cxn modelId="{5C12C36B-1F01-43EE-A2A3-86AF41F96D52}" type="presOf" srcId="{09300D6F-C890-4384-8DFF-97E79B75602C}" destId="{30DB01AE-1F6D-4083-A15B-B50B3C1BF378}" srcOrd="0" destOrd="0" presId="urn:microsoft.com/office/officeart/2005/8/layout/vList3"/>
    <dgm:cxn modelId="{4EB8E58D-7BD8-44E5-B9F5-658BB8F432E8}" srcId="{08679B52-1F1C-45B3-BF22-E9D7CB029C03}" destId="{09300D6F-C890-4384-8DFF-97E79B75602C}" srcOrd="1" destOrd="0" parTransId="{94BB2EBC-028E-4773-9FCD-BEAA93761E8A}" sibTransId="{5017475E-20CF-4811-A9C8-93BC6AA95D54}"/>
    <dgm:cxn modelId="{57199ACE-BC41-40BC-83DB-03C702CB4D04}" srcId="{08679B52-1F1C-45B3-BF22-E9D7CB029C03}" destId="{AD4345FC-7FFF-48F5-8155-EF17306BDF2E}" srcOrd="0" destOrd="0" parTransId="{B8172967-419D-4117-916E-B829F29A1AB2}" sibTransId="{21EFB9C4-491A-44E7-A300-142247ED6E28}"/>
    <dgm:cxn modelId="{23C67FFC-CD3D-4E75-A2E9-577D2B08A008}" type="presOf" srcId="{AD4345FC-7FFF-48F5-8155-EF17306BDF2E}" destId="{F541E0A6-B64E-415E-8282-76A1F0FA9C88}" srcOrd="0" destOrd="0" presId="urn:microsoft.com/office/officeart/2005/8/layout/vList3"/>
    <dgm:cxn modelId="{DE29014C-CCF2-4319-8D3B-3616581B1F4C}" type="presParOf" srcId="{A78528C3-657D-48DB-A930-E6DBB6650D92}" destId="{A48F7BF8-F0C2-4F5B-9A1E-5BBAA1C876A4}" srcOrd="0" destOrd="0" presId="urn:microsoft.com/office/officeart/2005/8/layout/vList3"/>
    <dgm:cxn modelId="{E8457F35-8546-4B37-BAD5-7648636B9758}" type="presParOf" srcId="{A48F7BF8-F0C2-4F5B-9A1E-5BBAA1C876A4}" destId="{2C47756D-FEA3-4AD2-BD23-60BC458A7310}" srcOrd="0" destOrd="0" presId="urn:microsoft.com/office/officeart/2005/8/layout/vList3"/>
    <dgm:cxn modelId="{95F8E5D3-77FC-4818-A68B-DAF4D363BB09}" type="presParOf" srcId="{A48F7BF8-F0C2-4F5B-9A1E-5BBAA1C876A4}" destId="{F541E0A6-B64E-415E-8282-76A1F0FA9C88}" srcOrd="1" destOrd="0" presId="urn:microsoft.com/office/officeart/2005/8/layout/vList3"/>
    <dgm:cxn modelId="{3BC1A7DE-B896-4A54-9B53-F957C86CA36C}" type="presParOf" srcId="{A78528C3-657D-48DB-A930-E6DBB6650D92}" destId="{B64B4617-B2D4-43F0-9217-3E667BBD5E28}" srcOrd="1" destOrd="0" presId="urn:microsoft.com/office/officeart/2005/8/layout/vList3"/>
    <dgm:cxn modelId="{2AD36658-5DB0-402E-B13E-F42CBA168B0C}" type="presParOf" srcId="{A78528C3-657D-48DB-A930-E6DBB6650D92}" destId="{6CFA669A-55BE-44F1-A3E1-6E8709AB1A56}" srcOrd="2" destOrd="0" presId="urn:microsoft.com/office/officeart/2005/8/layout/vList3"/>
    <dgm:cxn modelId="{216CA5AD-5FFE-48A5-AEC8-7146141F8C49}" type="presParOf" srcId="{6CFA669A-55BE-44F1-A3E1-6E8709AB1A56}" destId="{79577E9D-0B79-42F2-8E1C-1DE9C15F9ED4}" srcOrd="0" destOrd="0" presId="urn:microsoft.com/office/officeart/2005/8/layout/vList3"/>
    <dgm:cxn modelId="{796A2E93-7A31-49FC-920B-0B13E7E97A7E}" type="presParOf" srcId="{6CFA669A-55BE-44F1-A3E1-6E8709AB1A56}" destId="{30DB01AE-1F6D-4083-A15B-B50B3C1BF3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26D47-988C-4D3B-8ACC-0F7981EA5E6A}" type="doc">
      <dgm:prSet loTypeId="urn:microsoft.com/office/officeart/2005/8/layout/hProcess9" loCatId="process" qsTypeId="urn:microsoft.com/office/officeart/2005/8/quickstyle/3d2" qsCatId="3D" csTypeId="urn:microsoft.com/office/officeart/2005/8/colors/colorful2" csCatId="colorful" phldr="1"/>
      <dgm:spPr/>
    </dgm:pt>
    <dgm:pt modelId="{5CEE4030-B7ED-465F-912B-67875BFF015C}">
      <dgm:prSet phldrT="[Text]"/>
      <dgm:spPr/>
      <dgm:t>
        <a:bodyPr/>
        <a:lstStyle/>
        <a:p>
          <a:r>
            <a:rPr lang="en-US" dirty="0"/>
            <a:t>Stakeholder engagement. </a:t>
          </a:r>
        </a:p>
        <a:p>
          <a:r>
            <a:rPr lang="en-US" dirty="0"/>
            <a:t>Nov- Jan  </a:t>
          </a:r>
        </a:p>
      </dgm:t>
    </dgm:pt>
    <dgm:pt modelId="{48A36116-50F9-4265-99DA-98AA59152CD6}" type="parTrans" cxnId="{72CD88B0-3AC2-4B3B-8F14-8DCE6D9B8683}">
      <dgm:prSet/>
      <dgm:spPr/>
      <dgm:t>
        <a:bodyPr/>
        <a:lstStyle/>
        <a:p>
          <a:endParaRPr lang="en-US"/>
        </a:p>
      </dgm:t>
    </dgm:pt>
    <dgm:pt modelId="{3930F943-4488-4C95-A4E7-2374C31B60BE}" type="sibTrans" cxnId="{72CD88B0-3AC2-4B3B-8F14-8DCE6D9B8683}">
      <dgm:prSet/>
      <dgm:spPr/>
      <dgm:t>
        <a:bodyPr/>
        <a:lstStyle/>
        <a:p>
          <a:endParaRPr lang="en-US"/>
        </a:p>
      </dgm:t>
    </dgm:pt>
    <dgm:pt modelId="{B13B3BC2-4D14-4C3C-90A6-B28E28B63385}">
      <dgm:prSet phldrT="[Text]"/>
      <dgm:spPr/>
      <dgm:t>
        <a:bodyPr/>
        <a:lstStyle/>
        <a:p>
          <a:r>
            <a:rPr lang="en-US" dirty="0"/>
            <a:t>Analyze feedback </a:t>
          </a:r>
        </a:p>
        <a:p>
          <a:r>
            <a:rPr lang="en-US" dirty="0"/>
            <a:t>Dec – Jan </a:t>
          </a:r>
        </a:p>
      </dgm:t>
    </dgm:pt>
    <dgm:pt modelId="{A8333EEB-9A66-49BC-9ED8-9C692D06FE38}" type="parTrans" cxnId="{7D703FEB-79FD-4864-B956-272917C074A8}">
      <dgm:prSet/>
      <dgm:spPr/>
      <dgm:t>
        <a:bodyPr/>
        <a:lstStyle/>
        <a:p>
          <a:endParaRPr lang="en-US"/>
        </a:p>
      </dgm:t>
    </dgm:pt>
    <dgm:pt modelId="{084B8929-6B01-48CF-91C9-A4AEA41608E3}" type="sibTrans" cxnId="{7D703FEB-79FD-4864-B956-272917C074A8}">
      <dgm:prSet/>
      <dgm:spPr/>
      <dgm:t>
        <a:bodyPr/>
        <a:lstStyle/>
        <a:p>
          <a:endParaRPr lang="en-US"/>
        </a:p>
      </dgm:t>
    </dgm:pt>
    <dgm:pt modelId="{AE2FB89E-D030-4546-8ADE-C9CA08611C7A}">
      <dgm:prSet phldrT="[Text]"/>
      <dgm:spPr/>
      <dgm:t>
        <a:bodyPr/>
        <a:lstStyle/>
        <a:p>
          <a:pPr algn="ctr"/>
          <a:r>
            <a:rPr lang="en-US" dirty="0"/>
            <a:t>Confirm &amp; implement   </a:t>
          </a:r>
        </a:p>
        <a:p>
          <a:pPr algn="l"/>
          <a:r>
            <a:rPr lang="en-US" dirty="0"/>
            <a:t>Partnership architecture, Deliverables, </a:t>
          </a:r>
        </a:p>
        <a:p>
          <a:pPr algn="l"/>
          <a:r>
            <a:rPr lang="en-US" dirty="0"/>
            <a:t>Evaluation approach , System support offer.</a:t>
          </a:r>
        </a:p>
        <a:p>
          <a:pPr algn="ctr"/>
          <a:r>
            <a:rPr lang="en-US" dirty="0"/>
            <a:t>Jan – March  </a:t>
          </a:r>
        </a:p>
      </dgm:t>
    </dgm:pt>
    <dgm:pt modelId="{68A4E269-E08F-4E64-B537-B1E181F845C1}" type="parTrans" cxnId="{CE9E38C3-5C63-4675-8C23-CC8B69760B56}">
      <dgm:prSet/>
      <dgm:spPr/>
      <dgm:t>
        <a:bodyPr/>
        <a:lstStyle/>
        <a:p>
          <a:endParaRPr lang="en-US"/>
        </a:p>
      </dgm:t>
    </dgm:pt>
    <dgm:pt modelId="{46877C38-B5BF-4BA4-B890-6B50270A3AD5}" type="sibTrans" cxnId="{CE9E38C3-5C63-4675-8C23-CC8B69760B56}">
      <dgm:prSet/>
      <dgm:spPr/>
      <dgm:t>
        <a:bodyPr/>
        <a:lstStyle/>
        <a:p>
          <a:endParaRPr lang="en-US"/>
        </a:p>
      </dgm:t>
    </dgm:pt>
    <dgm:pt modelId="{C60F6897-5AC5-499E-A003-FE2983102CE0}" type="pres">
      <dgm:prSet presAssocID="{09726D47-988C-4D3B-8ACC-0F7981EA5E6A}" presName="CompostProcess" presStyleCnt="0">
        <dgm:presLayoutVars>
          <dgm:dir/>
          <dgm:resizeHandles val="exact"/>
        </dgm:presLayoutVars>
      </dgm:prSet>
      <dgm:spPr/>
    </dgm:pt>
    <dgm:pt modelId="{8B01051A-7F85-4434-AF85-8BAD3B9CE001}" type="pres">
      <dgm:prSet presAssocID="{09726D47-988C-4D3B-8ACC-0F7981EA5E6A}" presName="arrow" presStyleLbl="bgShp" presStyleIdx="0" presStyleCnt="1"/>
      <dgm:spPr/>
    </dgm:pt>
    <dgm:pt modelId="{1E84F010-2289-4429-8714-248A241030F7}" type="pres">
      <dgm:prSet presAssocID="{09726D47-988C-4D3B-8ACC-0F7981EA5E6A}" presName="linearProcess" presStyleCnt="0"/>
      <dgm:spPr/>
    </dgm:pt>
    <dgm:pt modelId="{13597975-7BC9-42E0-8AF1-22F81A58E7B6}" type="pres">
      <dgm:prSet presAssocID="{5CEE4030-B7ED-465F-912B-67875BFF015C}" presName="textNode" presStyleLbl="node1" presStyleIdx="0" presStyleCnt="3">
        <dgm:presLayoutVars>
          <dgm:bulletEnabled val="1"/>
        </dgm:presLayoutVars>
      </dgm:prSet>
      <dgm:spPr/>
    </dgm:pt>
    <dgm:pt modelId="{891C4A91-4833-4FF5-A001-A107E8CE0729}" type="pres">
      <dgm:prSet presAssocID="{3930F943-4488-4C95-A4E7-2374C31B60BE}" presName="sibTrans" presStyleCnt="0"/>
      <dgm:spPr/>
    </dgm:pt>
    <dgm:pt modelId="{35792715-D4B7-4665-AF06-FB09386D1DBE}" type="pres">
      <dgm:prSet presAssocID="{B13B3BC2-4D14-4C3C-90A6-B28E28B63385}" presName="textNode" presStyleLbl="node1" presStyleIdx="1" presStyleCnt="3">
        <dgm:presLayoutVars>
          <dgm:bulletEnabled val="1"/>
        </dgm:presLayoutVars>
      </dgm:prSet>
      <dgm:spPr/>
    </dgm:pt>
    <dgm:pt modelId="{E2EC4FC4-5F0A-4FB9-BE7A-E1A8D3D5591B}" type="pres">
      <dgm:prSet presAssocID="{084B8929-6B01-48CF-91C9-A4AEA41608E3}" presName="sibTrans" presStyleCnt="0"/>
      <dgm:spPr/>
    </dgm:pt>
    <dgm:pt modelId="{0AD5BB34-A079-448E-95D5-D323A9150E6F}" type="pres">
      <dgm:prSet presAssocID="{AE2FB89E-D030-4546-8ADE-C9CA08611C7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323FEAC-D404-4025-B8E0-128045273224}" type="presOf" srcId="{5CEE4030-B7ED-465F-912B-67875BFF015C}" destId="{13597975-7BC9-42E0-8AF1-22F81A58E7B6}" srcOrd="0" destOrd="0" presId="urn:microsoft.com/office/officeart/2005/8/layout/hProcess9"/>
    <dgm:cxn modelId="{C6B118AD-637F-4348-B5E8-E02A40F032FE}" type="presOf" srcId="{B13B3BC2-4D14-4C3C-90A6-B28E28B63385}" destId="{35792715-D4B7-4665-AF06-FB09386D1DBE}" srcOrd="0" destOrd="0" presId="urn:microsoft.com/office/officeart/2005/8/layout/hProcess9"/>
    <dgm:cxn modelId="{BC36B2AF-CF9F-42A5-A016-6179D3193A96}" type="presOf" srcId="{09726D47-988C-4D3B-8ACC-0F7981EA5E6A}" destId="{C60F6897-5AC5-499E-A003-FE2983102CE0}" srcOrd="0" destOrd="0" presId="urn:microsoft.com/office/officeart/2005/8/layout/hProcess9"/>
    <dgm:cxn modelId="{72CD88B0-3AC2-4B3B-8F14-8DCE6D9B8683}" srcId="{09726D47-988C-4D3B-8ACC-0F7981EA5E6A}" destId="{5CEE4030-B7ED-465F-912B-67875BFF015C}" srcOrd="0" destOrd="0" parTransId="{48A36116-50F9-4265-99DA-98AA59152CD6}" sibTransId="{3930F943-4488-4C95-A4E7-2374C31B60BE}"/>
    <dgm:cxn modelId="{CE9E38C3-5C63-4675-8C23-CC8B69760B56}" srcId="{09726D47-988C-4D3B-8ACC-0F7981EA5E6A}" destId="{AE2FB89E-D030-4546-8ADE-C9CA08611C7A}" srcOrd="2" destOrd="0" parTransId="{68A4E269-E08F-4E64-B537-B1E181F845C1}" sibTransId="{46877C38-B5BF-4BA4-B890-6B50270A3AD5}"/>
    <dgm:cxn modelId="{7D703FEB-79FD-4864-B956-272917C074A8}" srcId="{09726D47-988C-4D3B-8ACC-0F7981EA5E6A}" destId="{B13B3BC2-4D14-4C3C-90A6-B28E28B63385}" srcOrd="1" destOrd="0" parTransId="{A8333EEB-9A66-49BC-9ED8-9C692D06FE38}" sibTransId="{084B8929-6B01-48CF-91C9-A4AEA41608E3}"/>
    <dgm:cxn modelId="{C0A2F1FD-140A-43F8-A20C-C04C7319BB39}" type="presOf" srcId="{AE2FB89E-D030-4546-8ADE-C9CA08611C7A}" destId="{0AD5BB34-A079-448E-95D5-D323A9150E6F}" srcOrd="0" destOrd="0" presId="urn:microsoft.com/office/officeart/2005/8/layout/hProcess9"/>
    <dgm:cxn modelId="{7EB572BE-24EE-4928-AF8C-5ADD9FCE6176}" type="presParOf" srcId="{C60F6897-5AC5-499E-A003-FE2983102CE0}" destId="{8B01051A-7F85-4434-AF85-8BAD3B9CE001}" srcOrd="0" destOrd="0" presId="urn:microsoft.com/office/officeart/2005/8/layout/hProcess9"/>
    <dgm:cxn modelId="{64D0823A-0C1C-4C50-BBC1-C1E3FFBABFE0}" type="presParOf" srcId="{C60F6897-5AC5-499E-A003-FE2983102CE0}" destId="{1E84F010-2289-4429-8714-248A241030F7}" srcOrd="1" destOrd="0" presId="urn:microsoft.com/office/officeart/2005/8/layout/hProcess9"/>
    <dgm:cxn modelId="{993F9F39-7914-4AB3-B6C1-3D9AFB0DD1F0}" type="presParOf" srcId="{1E84F010-2289-4429-8714-248A241030F7}" destId="{13597975-7BC9-42E0-8AF1-22F81A58E7B6}" srcOrd="0" destOrd="0" presId="urn:microsoft.com/office/officeart/2005/8/layout/hProcess9"/>
    <dgm:cxn modelId="{24D52B88-0D9D-47E3-9FC3-5032373FA2D4}" type="presParOf" srcId="{1E84F010-2289-4429-8714-248A241030F7}" destId="{891C4A91-4833-4FF5-A001-A107E8CE0729}" srcOrd="1" destOrd="0" presId="urn:microsoft.com/office/officeart/2005/8/layout/hProcess9"/>
    <dgm:cxn modelId="{40C6B5FE-568B-4940-B89A-18ADB6AEDA69}" type="presParOf" srcId="{1E84F010-2289-4429-8714-248A241030F7}" destId="{35792715-D4B7-4665-AF06-FB09386D1DBE}" srcOrd="2" destOrd="0" presId="urn:microsoft.com/office/officeart/2005/8/layout/hProcess9"/>
    <dgm:cxn modelId="{2FA10A40-AE24-49C5-8F6C-F15C5A39623A}" type="presParOf" srcId="{1E84F010-2289-4429-8714-248A241030F7}" destId="{E2EC4FC4-5F0A-4FB9-BE7A-E1A8D3D5591B}" srcOrd="3" destOrd="0" presId="urn:microsoft.com/office/officeart/2005/8/layout/hProcess9"/>
    <dgm:cxn modelId="{417F52A1-298C-45FE-874E-AF7E7EF1CEBE}" type="presParOf" srcId="{1E84F010-2289-4429-8714-248A241030F7}" destId="{0AD5BB34-A079-448E-95D5-D323A9150E6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1E0A6-B64E-415E-8282-76A1F0FA9C88}">
      <dsp:nvSpPr>
        <dsp:cNvPr id="0" name=""/>
        <dsp:cNvSpPr/>
      </dsp:nvSpPr>
      <dsp:spPr>
        <a:xfrm rot="10800000">
          <a:off x="1462816" y="1329"/>
          <a:ext cx="4053840" cy="176694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9175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10 health topics </a:t>
          </a:r>
        </a:p>
      </dsp:txBody>
      <dsp:txXfrm rot="10800000">
        <a:off x="1904553" y="1329"/>
        <a:ext cx="3612103" cy="1766947"/>
      </dsp:txXfrm>
    </dsp:sp>
    <dsp:sp modelId="{2C47756D-FEA3-4AD2-BD23-60BC458A7310}">
      <dsp:nvSpPr>
        <dsp:cNvPr id="0" name=""/>
        <dsp:cNvSpPr/>
      </dsp:nvSpPr>
      <dsp:spPr>
        <a:xfrm>
          <a:off x="579343" y="1329"/>
          <a:ext cx="1766947" cy="176694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DB01AE-1F6D-4083-A15B-B50B3C1BF378}">
      <dsp:nvSpPr>
        <dsp:cNvPr id="0" name=""/>
        <dsp:cNvSpPr/>
      </dsp:nvSpPr>
      <dsp:spPr>
        <a:xfrm rot="10800000">
          <a:off x="1462816" y="2295723"/>
          <a:ext cx="4053840" cy="176694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9175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Enablers;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- Digital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- Integration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- Estates </a:t>
          </a:r>
        </a:p>
      </dsp:txBody>
      <dsp:txXfrm rot="10800000">
        <a:off x="1904553" y="2295723"/>
        <a:ext cx="3612103" cy="1766947"/>
      </dsp:txXfrm>
    </dsp:sp>
    <dsp:sp modelId="{79577E9D-0B79-42F2-8E1C-1DE9C15F9ED4}">
      <dsp:nvSpPr>
        <dsp:cNvPr id="0" name=""/>
        <dsp:cNvSpPr/>
      </dsp:nvSpPr>
      <dsp:spPr>
        <a:xfrm>
          <a:off x="579343" y="2295723"/>
          <a:ext cx="1766947" cy="176694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1051A-7F85-4434-AF85-8BAD3B9CE001}">
      <dsp:nvSpPr>
        <dsp:cNvPr id="0" name=""/>
        <dsp:cNvSpPr/>
      </dsp:nvSpPr>
      <dsp:spPr>
        <a:xfrm>
          <a:off x="594826" y="0"/>
          <a:ext cx="6741367" cy="4424681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3597975-7BC9-42E0-8AF1-22F81A58E7B6}">
      <dsp:nvSpPr>
        <dsp:cNvPr id="0" name=""/>
        <dsp:cNvSpPr/>
      </dsp:nvSpPr>
      <dsp:spPr>
        <a:xfrm>
          <a:off x="268756" y="1327404"/>
          <a:ext cx="2379306" cy="17698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Stakeholder engagement.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Nov- Jan  </a:t>
          </a:r>
        </a:p>
      </dsp:txBody>
      <dsp:txXfrm>
        <a:off x="355154" y="1413802"/>
        <a:ext cx="2206510" cy="1597076"/>
      </dsp:txXfrm>
    </dsp:sp>
    <dsp:sp modelId="{35792715-D4B7-4665-AF06-FB09386D1DBE}">
      <dsp:nvSpPr>
        <dsp:cNvPr id="0" name=""/>
        <dsp:cNvSpPr/>
      </dsp:nvSpPr>
      <dsp:spPr>
        <a:xfrm>
          <a:off x="2775856" y="1327404"/>
          <a:ext cx="2379306" cy="1769872"/>
        </a:xfrm>
        <a:prstGeom prst="roundRect">
          <a:avLst/>
        </a:prstGeom>
        <a:gradFill rotWithShape="0">
          <a:gsLst>
            <a:gs pos="0">
              <a:schemeClr val="accent2">
                <a:hueOff val="-480588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0588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0588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Analyze feedback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 – Jan </a:t>
          </a:r>
        </a:p>
      </dsp:txBody>
      <dsp:txXfrm>
        <a:off x="2862254" y="1413802"/>
        <a:ext cx="2206510" cy="1597076"/>
      </dsp:txXfrm>
    </dsp:sp>
    <dsp:sp modelId="{0AD5BB34-A079-448E-95D5-D323A9150E6F}">
      <dsp:nvSpPr>
        <dsp:cNvPr id="0" name=""/>
        <dsp:cNvSpPr/>
      </dsp:nvSpPr>
      <dsp:spPr>
        <a:xfrm>
          <a:off x="5282957" y="1327404"/>
          <a:ext cx="2379306" cy="1769872"/>
        </a:xfrm>
        <a:prstGeom prst="roundRect">
          <a:avLst/>
        </a:prstGeom>
        <a:gradFill rotWithShape="0">
          <a:gsLst>
            <a:gs pos="0">
              <a:schemeClr val="accent2">
                <a:hueOff val="-961176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61176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61176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Confirm &amp; implement  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Partnership architecture, Deliverables,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Evaluation approach , System support offer.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Jan – March  </a:t>
          </a:r>
        </a:p>
      </dsp:txBody>
      <dsp:txXfrm>
        <a:off x="5369355" y="1413802"/>
        <a:ext cx="2206510" cy="1597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7"/>
          </a:xfrm>
          <a:prstGeom prst="rect">
            <a:avLst/>
          </a:prstGeom>
        </p:spPr>
        <p:txBody>
          <a:bodyPr vert="horz" lIns="95699" tIns="47850" rIns="95699" bIns="478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5699" tIns="47850" rIns="95699" bIns="47850" rtlCol="0"/>
          <a:lstStyle>
            <a:lvl1pPr algn="r">
              <a:defRPr sz="1200"/>
            </a:lvl1pPr>
          </a:lstStyle>
          <a:p>
            <a:fld id="{D58CE3DE-28A4-6A4D-B213-BBC1A2A6CB23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5" cy="497047"/>
          </a:xfrm>
          <a:prstGeom prst="rect">
            <a:avLst/>
          </a:prstGeom>
        </p:spPr>
        <p:txBody>
          <a:bodyPr vert="horz" lIns="95699" tIns="47850" rIns="95699" bIns="478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3"/>
            <a:ext cx="2950475" cy="497047"/>
          </a:xfrm>
          <a:prstGeom prst="rect">
            <a:avLst/>
          </a:prstGeom>
        </p:spPr>
        <p:txBody>
          <a:bodyPr vert="horz" lIns="95699" tIns="47850" rIns="95699" bIns="47850" rtlCol="0" anchor="b"/>
          <a:lstStyle>
            <a:lvl1pPr algn="r">
              <a:defRPr sz="1200"/>
            </a:lvl1pPr>
          </a:lstStyle>
          <a:p>
            <a:fld id="{53E9BEE8-0B34-534A-8D40-9E19080FA6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66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7"/>
          </a:xfrm>
          <a:prstGeom prst="rect">
            <a:avLst/>
          </a:prstGeom>
        </p:spPr>
        <p:txBody>
          <a:bodyPr vert="horz" lIns="95699" tIns="47850" rIns="95699" bIns="478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5699" tIns="47850" rIns="95699" bIns="47850" rtlCol="0"/>
          <a:lstStyle>
            <a:lvl1pPr algn="r">
              <a:defRPr sz="1200"/>
            </a:lvl1pPr>
          </a:lstStyle>
          <a:p>
            <a:fld id="{F2C954FA-76CB-314E-B856-D8928B98C1CB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9" tIns="47850" rIns="95699" bIns="478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7"/>
          </a:xfrm>
          <a:prstGeom prst="rect">
            <a:avLst/>
          </a:prstGeom>
        </p:spPr>
        <p:txBody>
          <a:bodyPr vert="horz" lIns="95699" tIns="47850" rIns="95699" bIns="4785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7"/>
          </a:xfrm>
          <a:prstGeom prst="rect">
            <a:avLst/>
          </a:prstGeom>
        </p:spPr>
        <p:txBody>
          <a:bodyPr vert="horz" lIns="95699" tIns="47850" rIns="95699" bIns="478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7"/>
          </a:xfrm>
          <a:prstGeom prst="rect">
            <a:avLst/>
          </a:prstGeom>
        </p:spPr>
        <p:txBody>
          <a:bodyPr vert="horz" lIns="95699" tIns="47850" rIns="95699" bIns="47850" rtlCol="0" anchor="b"/>
          <a:lstStyle>
            <a:lvl1pPr algn="r">
              <a:defRPr sz="1200"/>
            </a:lvl1pPr>
          </a:lstStyle>
          <a:p>
            <a:fld id="{37BC61B4-582B-AB4C-B10E-16F79913E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927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4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91" algn="l" defTabSz="454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8182" algn="l" defTabSz="454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2273" algn="l" defTabSz="454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6364" algn="l" defTabSz="454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0455" algn="l" defTabSz="454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4546" algn="l" defTabSz="454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8637" algn="l" defTabSz="454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2728" algn="l" defTabSz="454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3DCE2-51D6-4338-8380-4B171A90DA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49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61B4-582B-AB4C-B10E-16F79913EB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1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61B4-582B-AB4C-B10E-16F79913EB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9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14437"/>
            <a:ext cx="6858000" cy="4761819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3552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4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53382" y="6476294"/>
            <a:ext cx="390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07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7845" y="6410872"/>
            <a:ext cx="30861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2431" y="6456702"/>
            <a:ext cx="348392" cy="277016"/>
          </a:xfrm>
          <a:solidFill>
            <a:schemeClr val="tx2">
              <a:lumMod val="75000"/>
            </a:schemeClr>
          </a:solidFill>
        </p:spPr>
        <p:txBody>
          <a:bodyPr/>
          <a:lstStyle>
            <a:lvl1pPr algn="ctr">
              <a:defRPr sz="923" b="1">
                <a:solidFill>
                  <a:schemeClr val="bg1"/>
                </a:solidFill>
              </a:defRPr>
            </a:lvl1pPr>
          </a:lstStyle>
          <a:p>
            <a:fld id="{C17A4645-9624-457F-8E2F-DAA934D7DB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DE77C6-A5DC-419A-BECC-E65445E9DC28}"/>
              </a:ext>
            </a:extLst>
          </p:cNvPr>
          <p:cNvSpPr/>
          <p:nvPr userDrawn="1"/>
        </p:nvSpPr>
        <p:spPr>
          <a:xfrm>
            <a:off x="0" y="6456725"/>
            <a:ext cx="8512963" cy="262829"/>
          </a:xfrm>
          <a:prstGeom prst="rect">
            <a:avLst/>
          </a:prstGeom>
          <a:gradFill>
            <a:gsLst>
              <a:gs pos="0">
                <a:srgbClr val="D1E8FF"/>
              </a:gs>
              <a:gs pos="9900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wrap="square">
            <a:spAutoFit/>
          </a:bodyPr>
          <a:lstStyle/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71017" y="6454935"/>
            <a:ext cx="4141946" cy="277001"/>
          </a:xfrm>
        </p:spPr>
        <p:txBody>
          <a:bodyPr/>
          <a:lstStyle>
            <a:lvl1pPr algn="l">
              <a:defRPr sz="831" b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/>
              <a:t>  Designing and deploying the high-performing operating model | </a:t>
            </a:r>
            <a:fld id="{1964A772-4272-4F24-AADD-0E89AD1B43A8}" type="datetime5">
              <a:rPr lang="en-GB" smtClean="0"/>
              <a:pPr algn="r"/>
              <a:t>13-Nov-19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t="1913" b="3599"/>
          <a:stretch/>
        </p:blipFill>
        <p:spPr>
          <a:xfrm>
            <a:off x="8038681" y="288739"/>
            <a:ext cx="862142" cy="36338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-1" y="288739"/>
            <a:ext cx="7869870" cy="747580"/>
          </a:xfrm>
        </p:spPr>
        <p:txBody>
          <a:bodyPr>
            <a:normAutofit/>
          </a:bodyPr>
          <a:lstStyle>
            <a:lvl1pPr marL="365548" indent="0">
              <a:spcBef>
                <a:spcPts val="0"/>
              </a:spcBef>
              <a:buNone/>
              <a:defRPr sz="2215" b="1">
                <a:solidFill>
                  <a:schemeClr val="accent2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69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DE5-DA72-40B2-9034-08EDA69241FA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47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A41B-3554-4289-9FAD-71F439304CDE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339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7E06-5B2A-482F-A46C-878AC11832EB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01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87CF-B2E9-415E-9A9F-26BF1F02EA86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27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22D1-9E40-4DFD-89A9-3E47BBFAF0D2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70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804A-C228-4CD7-AF97-B6313FEDF22B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418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9336-646B-4C95-9B92-0B6437CA963D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96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BE65-F1C3-4541-90B8-33A8E7E13F2F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93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FB6D-91D7-42D7-9E61-104E90B3DFC8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19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15" y="749936"/>
            <a:ext cx="7356815" cy="6677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53382" y="6476294"/>
            <a:ext cx="390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24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0661-9F21-46C6-AC4B-DDAA5FAE34E2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770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7845" y="6410873"/>
            <a:ext cx="30861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2431" y="6456702"/>
            <a:ext cx="348392" cy="277016"/>
          </a:xfrm>
          <a:solidFill>
            <a:schemeClr val="tx2">
              <a:lumMod val="75000"/>
            </a:schemeClr>
          </a:solidFill>
        </p:spPr>
        <p:txBody>
          <a:bodyPr/>
          <a:lstStyle>
            <a:lvl1pPr algn="ctr">
              <a:defRPr sz="750" b="1">
                <a:solidFill>
                  <a:schemeClr val="bg1"/>
                </a:solidFill>
              </a:defRPr>
            </a:lvl1pPr>
          </a:lstStyle>
          <a:p>
            <a:fld id="{C17A4645-9624-457F-8E2F-DAA934D7DB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DE77C6-A5DC-419A-BECC-E65445E9DC28}"/>
              </a:ext>
            </a:extLst>
          </p:cNvPr>
          <p:cNvSpPr/>
          <p:nvPr userDrawn="1"/>
        </p:nvSpPr>
        <p:spPr>
          <a:xfrm>
            <a:off x="-1" y="6456725"/>
            <a:ext cx="8512964" cy="230832"/>
          </a:xfrm>
          <a:prstGeom prst="rect">
            <a:avLst/>
          </a:prstGeom>
          <a:gradFill>
            <a:gsLst>
              <a:gs pos="0">
                <a:srgbClr val="D1E8FF"/>
              </a:gs>
              <a:gs pos="9900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71018" y="6454936"/>
            <a:ext cx="4141946" cy="277001"/>
          </a:xfrm>
        </p:spPr>
        <p:txBody>
          <a:bodyPr/>
          <a:lstStyle>
            <a:lvl1pPr algn="l">
              <a:defRPr sz="675" b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/>
              <a:t>  Designing and deploying the high-performing operating model | </a:t>
            </a:r>
            <a:fld id="{1964A772-4272-4F24-AADD-0E89AD1B43A8}" type="datetime5">
              <a:rPr lang="en-GB" smtClean="0"/>
              <a:pPr algn="r"/>
              <a:t>13-Nov-19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t="1913" b="3599"/>
          <a:stretch/>
        </p:blipFill>
        <p:spPr>
          <a:xfrm>
            <a:off x="8038681" y="288739"/>
            <a:ext cx="862142" cy="36338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88739"/>
            <a:ext cx="7869869" cy="747580"/>
          </a:xfrm>
        </p:spPr>
        <p:txBody>
          <a:bodyPr>
            <a:normAutofit/>
          </a:bodyPr>
          <a:lstStyle>
            <a:lvl1pPr marL="297000" indent="0"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594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8DE5-DA72-40B2-9034-08EDA69241FA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898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A41B-3554-4289-9FAD-71F439304CDE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10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7E06-5B2A-482F-A46C-878AC11832EB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749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87CF-B2E9-415E-9A9F-26BF1F02EA86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060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22D1-9E40-4DFD-89A9-3E47BBFAF0D2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137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804A-C228-4CD7-AF97-B6313FEDF22B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547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1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9336-646B-4C95-9B92-0B6437CA963D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328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BE65-F1C3-4541-90B8-33A8E7E13F2F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20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53382" y="6476294"/>
            <a:ext cx="390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433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FB6D-91D7-42D7-9E61-104E90B3DFC8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13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53382" y="6476294"/>
            <a:ext cx="390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1A9AA65D-61EF-494B-8A50-DA051F540CFB}"/>
              </a:ext>
            </a:extLst>
          </p:cNvPr>
          <p:cNvSpPr/>
          <p:nvPr userDrawn="1"/>
        </p:nvSpPr>
        <p:spPr>
          <a:xfrm>
            <a:off x="237600" y="421200"/>
            <a:ext cx="7189200" cy="439200"/>
          </a:xfrm>
          <a:prstGeom prst="roundRect">
            <a:avLst/>
          </a:prstGeom>
          <a:solidFill>
            <a:srgbClr val="005EB8"/>
          </a:solidFill>
        </p:spPr>
        <p:txBody>
          <a:bodyPr vert="horz" lIns="108000" tIns="36000" rIns="72000" bIns="3600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Leading health and care for London</a:t>
            </a:r>
          </a:p>
        </p:txBody>
      </p:sp>
    </p:spTree>
    <p:extLst>
      <p:ext uri="{BB962C8B-B14F-4D97-AF65-F5344CB8AC3E}">
        <p14:creationId xmlns:p14="http://schemas.microsoft.com/office/powerpoint/2010/main" val="206787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6" y="692702"/>
            <a:ext cx="8642350" cy="432047"/>
          </a:xfrm>
          <a:prstGeom prst="rect">
            <a:avLst/>
          </a:prstGeom>
        </p:spPr>
        <p:txBody>
          <a:bodyPr>
            <a:normAutofit/>
          </a:bodyPr>
          <a:lstStyle>
            <a:lvl1pPr marL="122908" indent="0">
              <a:defRPr sz="1523" baseline="0">
                <a:solidFill>
                  <a:srgbClr val="0091C9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6" y="1341444"/>
            <a:ext cx="8642350" cy="5183187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53382" y="6476294"/>
            <a:ext cx="390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6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14437"/>
            <a:ext cx="6858000" cy="4761819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3552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4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338B474-DB92-40EF-B3F8-3EB48E33F19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83" y="6459539"/>
            <a:ext cx="1819275" cy="241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70" tIns="34239" rIns="68470" bIns="34239" anchor="ctr"/>
          <a:lstStyle/>
          <a:p>
            <a:pPr algn="ctr" defTabSz="342349"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31" y="1402941"/>
            <a:ext cx="8286174" cy="3622520"/>
          </a:xfr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457291" y="5025473"/>
            <a:ext cx="6812021" cy="95992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/>
          </p:nvPr>
        </p:nvSpPr>
        <p:spPr>
          <a:xfrm>
            <a:off x="457267" y="5985622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2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1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702"/>
            <a:ext cx="8642350" cy="432047"/>
          </a:xfrm>
        </p:spPr>
        <p:txBody>
          <a:bodyPr>
            <a:normAutofit/>
          </a:bodyPr>
          <a:lstStyle>
            <a:lvl1pPr marL="163878" indent="0">
              <a:defRPr sz="2031" baseline="0">
                <a:solidFill>
                  <a:srgbClr val="0091C9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4"/>
            <a:ext cx="8642350" cy="518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481"/>
            <a:ext cx="2133600" cy="365125"/>
          </a:xfrm>
          <a:prstGeom prst="rect">
            <a:avLst/>
          </a:prstGeom>
        </p:spPr>
        <p:txBody>
          <a:bodyPr vert="horz" lIns="91332" tIns="45671" rIns="91332" bIns="45671" rtlCol="0" anchor="ctr"/>
          <a:lstStyle>
            <a:lvl1pPr algn="r">
              <a:defRPr sz="1108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7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0661-9F21-46C6-AC4B-DDAA5FAE34E2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91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irnhsft.local\monitor\Redirected\ushma.mistry\Desktop\NHS-RGB.jpg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020" y="419224"/>
            <a:ext cx="1081405" cy="438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6258025"/>
            <a:ext cx="9144000" cy="0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618192" y="6397247"/>
            <a:ext cx="82503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b="1" i="1" dirty="0">
                <a:solidFill>
                  <a:srgbClr val="425563"/>
                </a:solidFill>
              </a:rPr>
              <a:t>WORKING</a:t>
            </a:r>
            <a:r>
              <a:rPr lang="en-GB" sz="1100" b="1" i="1" baseline="0" dirty="0">
                <a:solidFill>
                  <a:srgbClr val="425563"/>
                </a:solidFill>
              </a:rPr>
              <a:t> TOGETHER FOR THE NHS</a:t>
            </a:r>
            <a:endParaRPr lang="en-GB" sz="1100" b="1" i="1" dirty="0">
              <a:solidFill>
                <a:srgbClr val="42556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53382" y="6476294"/>
            <a:ext cx="390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985BF8-8D60-4867-9949-D07F1D5032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4" r:id="rId3"/>
    <p:sldLayoutId id="2147483746" r:id="rId4"/>
    <p:sldLayoutId id="2147483718" r:id="rId5"/>
    <p:sldLayoutId id="2147483722" r:id="rId6"/>
    <p:sldLayoutId id="2147483723" r:id="rId7"/>
    <p:sldLayoutId id="214748372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266B1-D07C-4ACB-BF68-5CA10F6C12AB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78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266B1-D07C-4ACB-BF68-5CA10F6C12AB}" type="datetime5">
              <a:rPr lang="en-GB" smtClean="0"/>
              <a:t>13-Nov-19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A4645-9624-457F-8E2F-DAA934D7DB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37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ylondon.org/vision/" TargetMode="External"/><Relationship Id="rId2" Type="http://schemas.openxmlformats.org/officeDocument/2006/relationships/hyperlink" Target="mailto:Emma.pawson@phe.gov.uk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Ensuring the ‘London Vision’ through delivery and assurance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7A4645-9624-457F-8E2F-DAA934D7DB57}" type="slidenum"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5830" y="3637858"/>
            <a:ext cx="4195190" cy="77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1913" b="3599"/>
          <a:stretch/>
        </p:blipFill>
        <p:spPr>
          <a:xfrm>
            <a:off x="8157248" y="248081"/>
            <a:ext cx="700490" cy="272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3F515E-DE02-491B-B602-333F44778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962" y="0"/>
            <a:ext cx="558903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65DE6-D6D6-48A5-9EA2-5772135545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6"/>
          <a:stretch/>
        </p:blipFill>
        <p:spPr>
          <a:xfrm>
            <a:off x="255681" y="5198014"/>
            <a:ext cx="1776638" cy="1158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BBA9B4-A8EF-4018-96F0-533C089EB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681" y="3891799"/>
            <a:ext cx="1865538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5CA34-D765-42D9-BA5E-9B8D9F61C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63" y="352965"/>
            <a:ext cx="4407790" cy="3353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A202F2-C967-450A-BFAE-4D90BFD168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682" y="1846614"/>
            <a:ext cx="2048980" cy="9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29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CA72E-8C58-42CC-A1A7-734BE0AC45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Contact details.</a:t>
            </a:r>
          </a:p>
          <a:p>
            <a:r>
              <a:rPr lang="en-GB" dirty="0"/>
              <a:t> 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D1B1A-0B5C-4558-8EC4-FA092FA16BDA}"/>
              </a:ext>
            </a:extLst>
          </p:cNvPr>
          <p:cNvSpPr txBox="1"/>
          <p:nvPr/>
        </p:nvSpPr>
        <p:spPr>
          <a:xfrm>
            <a:off x="6502169" y="288739"/>
            <a:ext cx="26418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96E16-C4D3-46A6-8AE6-15EE3072BE6D}"/>
              </a:ext>
            </a:extLst>
          </p:cNvPr>
          <p:cNvSpPr txBox="1"/>
          <p:nvPr/>
        </p:nvSpPr>
        <p:spPr>
          <a:xfrm>
            <a:off x="718457" y="1306286"/>
            <a:ext cx="74271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Professor Paul Plant – Regional Director Public Health England 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Emma.pawson@phe.gov.uk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London Vision can be downloaded here;</a:t>
            </a:r>
          </a:p>
          <a:p>
            <a:r>
              <a:rPr lang="en-GB" dirty="0">
                <a:hlinkClick r:id="rId3"/>
              </a:rPr>
              <a:t>https://www.healthylondon.org/vision/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342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794148F-EFEB-42CF-AAB8-E0DBE3AAFE91}"/>
              </a:ext>
            </a:extLst>
          </p:cNvPr>
          <p:cNvSpPr/>
          <p:nvPr/>
        </p:nvSpPr>
        <p:spPr>
          <a:xfrm rot="16200000">
            <a:off x="3897544" y="871331"/>
            <a:ext cx="1777999" cy="7579136"/>
          </a:xfrm>
          <a:prstGeom prst="rect">
            <a:avLst/>
          </a:prstGeom>
          <a:solidFill>
            <a:srgbClr val="75A6DA">
              <a:alpha val="5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vert" wrap="square" lIns="108000" tIns="49530" rIns="10800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1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FEC6A7-8A07-4A48-97A2-11E9138F05B5}"/>
              </a:ext>
            </a:extLst>
          </p:cNvPr>
          <p:cNvSpPr/>
          <p:nvPr/>
        </p:nvSpPr>
        <p:spPr>
          <a:xfrm rot="16200000">
            <a:off x="3879805" y="-1179595"/>
            <a:ext cx="1814945" cy="7577733"/>
          </a:xfrm>
          <a:prstGeom prst="rect">
            <a:avLst/>
          </a:prstGeom>
          <a:solidFill>
            <a:srgbClr val="B3D2C1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vert" wrap="square" lIns="99060" tIns="49530" rIns="10800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100" cap="none" spc="30" normalizeH="0" baseline="0" noProof="0" dirty="0">
              <a:ln>
                <a:noFill/>
              </a:ln>
              <a:solidFill>
                <a:srgbClr val="0062B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1A9AA65D-61EF-494B-8A50-DA051F540CFB}"/>
              </a:ext>
            </a:extLst>
          </p:cNvPr>
          <p:cNvSpPr/>
          <p:nvPr/>
        </p:nvSpPr>
        <p:spPr>
          <a:xfrm>
            <a:off x="237600" y="421200"/>
            <a:ext cx="8728270" cy="439200"/>
          </a:xfrm>
          <a:prstGeom prst="roundRect">
            <a:avLst/>
          </a:prstGeom>
          <a:solidFill>
            <a:srgbClr val="005EB8"/>
          </a:solidFill>
        </p:spPr>
        <p:txBody>
          <a:bodyPr vert="horz" lIns="108000" tIns="36000" rIns="72000" bIns="3600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A Vision for London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5812" y="1916776"/>
            <a:ext cx="6011476" cy="95410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14400"/>
            <a:r>
              <a:rPr lang="en-GB" sz="2800" b="1" dirty="0">
                <a:solidFill>
                  <a:srgbClr val="0062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the world’s healthiest global city</a:t>
            </a:r>
            <a:endParaRPr lang="en-GB" sz="1200" kern="1100" spc="30" dirty="0">
              <a:solidFill>
                <a:srgbClr val="0062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5812" y="4091513"/>
            <a:ext cx="6011476" cy="113877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14400"/>
            <a:r>
              <a:rPr lang="en-GB" sz="2800" b="1" dirty="0">
                <a:solidFill>
                  <a:srgbClr val="0062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the best global city in which to receive healthcare</a:t>
            </a:r>
          </a:p>
          <a:p>
            <a:pPr lvl="0" algn="ctr" defTabSz="914400">
              <a:defRPr/>
            </a:pPr>
            <a:endParaRPr lang="en-GB" sz="1200" kern="1100" spc="30" dirty="0">
              <a:solidFill>
                <a:srgbClr val="0062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985BF8-8D60-4867-9949-D07F1D5032D0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738" t="51435" r="52467" b="669"/>
          <a:stretch/>
        </p:blipFill>
        <p:spPr>
          <a:xfrm>
            <a:off x="168379" y="1633566"/>
            <a:ext cx="1991501" cy="1944209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33" t="5007" r="66257" b="53686"/>
          <a:stretch/>
        </p:blipFill>
        <p:spPr>
          <a:xfrm>
            <a:off x="72125" y="3705725"/>
            <a:ext cx="2087755" cy="2008005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18F3B5-9273-4289-B4B8-D540A838352F}"/>
              </a:ext>
            </a:extLst>
          </p:cNvPr>
          <p:cNvSpPr txBox="1"/>
          <p:nvPr/>
        </p:nvSpPr>
        <p:spPr>
          <a:xfrm>
            <a:off x="6214188" y="6373657"/>
            <a:ext cx="26418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9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43EDA3-74A0-448C-AF38-424FE340D6AE}"/>
              </a:ext>
            </a:extLst>
          </p:cNvPr>
          <p:cNvSpPr txBox="1"/>
          <p:nvPr/>
        </p:nvSpPr>
        <p:spPr>
          <a:xfrm>
            <a:off x="949234" y="1915884"/>
            <a:ext cx="71236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Hong Kong</a:t>
            </a:r>
          </a:p>
          <a:p>
            <a:pPr marL="342900" indent="-342900">
              <a:buAutoNum type="arabicPeriod"/>
            </a:pPr>
            <a:r>
              <a:rPr lang="en-GB" dirty="0"/>
              <a:t>Madrid</a:t>
            </a:r>
          </a:p>
          <a:p>
            <a:r>
              <a:rPr lang="en-GB" dirty="0"/>
              <a:t>3/4 Sydney and Toronto (joint)</a:t>
            </a:r>
          </a:p>
          <a:p>
            <a:pPr marL="342900" indent="-342900">
              <a:buAutoNum type="arabicPeriod" startAt="5"/>
            </a:pPr>
            <a:r>
              <a:rPr lang="en-GB" dirty="0"/>
              <a:t>Tokyo</a:t>
            </a:r>
          </a:p>
          <a:p>
            <a:pPr marL="342900" indent="-342900">
              <a:buAutoNum type="arabicPeriod" startAt="5"/>
            </a:pPr>
            <a:r>
              <a:rPr lang="en-GB" dirty="0">
                <a:solidFill>
                  <a:srgbClr val="FF0000"/>
                </a:solidFill>
              </a:rPr>
              <a:t>London</a:t>
            </a:r>
          </a:p>
          <a:p>
            <a:pPr marL="342900" indent="-342900">
              <a:buAutoNum type="arabicPeriod" startAt="5"/>
            </a:pPr>
            <a:r>
              <a:rPr lang="en-GB" dirty="0"/>
              <a:t>New York</a:t>
            </a:r>
          </a:p>
          <a:p>
            <a:pPr marL="342900" indent="-342900">
              <a:buAutoNum type="arabicPeriod" startAt="5"/>
            </a:pPr>
            <a:r>
              <a:rPr lang="en-GB" dirty="0"/>
              <a:t>Paris</a:t>
            </a:r>
          </a:p>
          <a:p>
            <a:pPr marL="342900" indent="-342900">
              <a:buAutoNum type="arabicPeriod" startAt="5"/>
            </a:pPr>
            <a:r>
              <a:rPr lang="en-GB" dirty="0"/>
              <a:t>Sao Paulo</a:t>
            </a:r>
          </a:p>
          <a:p>
            <a:pPr marL="342900" indent="-342900">
              <a:buAutoNum type="arabicPeriod" startAt="5"/>
            </a:pPr>
            <a:r>
              <a:rPr lang="en-GB" dirty="0"/>
              <a:t>Johannesburg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643BB-EBFF-4000-BCA3-B01B8768C823}"/>
              </a:ext>
            </a:extLst>
          </p:cNvPr>
          <p:cNvSpPr txBox="1"/>
          <p:nvPr/>
        </p:nvSpPr>
        <p:spPr>
          <a:xfrm>
            <a:off x="949234" y="4972594"/>
            <a:ext cx="734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Note: London was previously ranked in seventh place. Paris has dropped below London in the rankings since 2014.</a:t>
            </a:r>
          </a:p>
        </p:txBody>
      </p:sp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8E87FEDF-20EC-483A-8CC1-FB0C3AE50841}"/>
              </a:ext>
            </a:extLst>
          </p:cNvPr>
          <p:cNvSpPr/>
          <p:nvPr/>
        </p:nvSpPr>
        <p:spPr>
          <a:xfrm>
            <a:off x="327678" y="288147"/>
            <a:ext cx="8584438" cy="439200"/>
          </a:xfrm>
          <a:prstGeom prst="roundRect">
            <a:avLst>
              <a:gd name="adj" fmla="val 22074"/>
            </a:avLst>
          </a:prstGeom>
          <a:solidFill>
            <a:srgbClr val="005EB8"/>
          </a:solidFill>
        </p:spPr>
        <p:txBody>
          <a:bodyPr vert="horz" lIns="108000" tIns="36000" rIns="72000" bIns="3600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Global Healthy Cities : Rank Order</a:t>
            </a:r>
          </a:p>
        </p:txBody>
      </p:sp>
    </p:spTree>
    <p:extLst>
      <p:ext uri="{BB962C8B-B14F-4D97-AF65-F5344CB8AC3E}">
        <p14:creationId xmlns:p14="http://schemas.microsoft.com/office/powerpoint/2010/main" val="206537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C1B7AD-7206-4B86-AC40-6C69B4813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684"/>
            <a:ext cx="9144000" cy="5058631"/>
          </a:xfrm>
          <a:prstGeom prst="rect">
            <a:avLst/>
          </a:prstGeom>
        </p:spPr>
      </p:pic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C9F3B10B-75FD-4F5E-A88E-D2470963773D}"/>
              </a:ext>
            </a:extLst>
          </p:cNvPr>
          <p:cNvSpPr/>
          <p:nvPr/>
        </p:nvSpPr>
        <p:spPr>
          <a:xfrm>
            <a:off x="345806" y="241943"/>
            <a:ext cx="8584438" cy="439200"/>
          </a:xfrm>
          <a:prstGeom prst="roundRect">
            <a:avLst/>
          </a:prstGeom>
          <a:solidFill>
            <a:srgbClr val="005EB8"/>
          </a:solidFill>
        </p:spPr>
        <p:txBody>
          <a:bodyPr vert="horz" lIns="108000" tIns="36000" rIns="72000" bIns="3600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What Health Challenges Does London Face?</a:t>
            </a:r>
          </a:p>
        </p:txBody>
      </p:sp>
    </p:spTree>
    <p:extLst>
      <p:ext uri="{BB962C8B-B14F-4D97-AF65-F5344CB8AC3E}">
        <p14:creationId xmlns:p14="http://schemas.microsoft.com/office/powerpoint/2010/main" val="40439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77602975-E6B5-41D0-ACC8-FBC1E6B21EFF}"/>
              </a:ext>
            </a:extLst>
          </p:cNvPr>
          <p:cNvSpPr/>
          <p:nvPr/>
        </p:nvSpPr>
        <p:spPr>
          <a:xfrm>
            <a:off x="310970" y="417998"/>
            <a:ext cx="8352927" cy="439200"/>
          </a:xfrm>
          <a:prstGeom prst="roundRect">
            <a:avLst/>
          </a:prstGeom>
          <a:solidFill>
            <a:srgbClr val="005EB8"/>
          </a:solidFill>
        </p:spPr>
        <p:txBody>
          <a:bodyPr vert="horz" lIns="108000" tIns="36000" rIns="72000" bIns="36000" rtlCol="0" anchor="ctr">
            <a:noAutofit/>
          </a:bodyPr>
          <a:lstStyle/>
          <a:p>
            <a:pPr defTabSz="457200">
              <a:spcBef>
                <a:spcPct val="0"/>
              </a:spcBef>
            </a:pPr>
            <a:endParaRPr lang="en-GB" sz="1600" b="1" dirty="0">
              <a:solidFill>
                <a:srgbClr val="FFFFF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031" y="310570"/>
            <a:ext cx="8352928" cy="706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London has a highly complex health and care system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0970" y="4625765"/>
            <a:ext cx="89935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36 Trusts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including all hospital, mental health and community providers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dirty="0">
                <a:latin typeface="Arial"/>
              </a:rPr>
              <a:t>1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ambulance service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18 acute hospital providers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en-GB" sz="1200" dirty="0">
                <a:latin typeface="Arial"/>
              </a:rPr>
              <a:t>9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NHS Foundation Trusts, 9 NHS Trusts) </a:t>
            </a:r>
            <a:endParaRPr lang="en-GB" sz="1200" dirty="0"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5 Specialist trusts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dirty="0">
                <a:latin typeface="Arial"/>
              </a:rPr>
              <a:t>2 Community trusts </a:t>
            </a:r>
            <a:r>
              <a:rPr lang="en-GB" sz="1200" dirty="0">
                <a:latin typeface="Arial"/>
              </a:rPr>
              <a:t>(both NHS Trusts)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dirty="0">
                <a:latin typeface="Arial"/>
              </a:rPr>
              <a:t>10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mental health trusts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(6 Foundation Trusts, 4 Trusts) providing mental health services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dirty="0">
                <a:latin typeface="Arial"/>
              </a:rPr>
              <a:t>8,600 GPs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1,600 Practices and </a:t>
            </a:r>
            <a:r>
              <a:rPr lang="en-GB" sz="1200" b="1" dirty="0">
                <a:latin typeface="Arial"/>
              </a:rPr>
              <a:t>32 Local Authorities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2EAD5-1ABD-4268-85C5-FFE611A01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58" y="888348"/>
            <a:ext cx="5775151" cy="3852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A847A-EDC6-47D4-8B4D-90E5A6199F89}"/>
              </a:ext>
            </a:extLst>
          </p:cNvPr>
          <p:cNvSpPr txBox="1"/>
          <p:nvPr/>
        </p:nvSpPr>
        <p:spPr>
          <a:xfrm>
            <a:off x="6214188" y="6373657"/>
            <a:ext cx="26418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FBEA80-F975-412F-A903-A249F3F89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985BF8-8D60-4867-9949-D07F1D5032D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1B670-EC90-4348-8CB4-C1C73C7D972E}"/>
              </a:ext>
            </a:extLst>
          </p:cNvPr>
          <p:cNvSpPr txBox="1"/>
          <p:nvPr/>
        </p:nvSpPr>
        <p:spPr>
          <a:xfrm>
            <a:off x="6418194" y="442957"/>
            <a:ext cx="24085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08C8F-47C1-4DFC-AE0E-F8BB893A0DDA}"/>
              </a:ext>
            </a:extLst>
          </p:cNvPr>
          <p:cNvSpPr txBox="1"/>
          <p:nvPr/>
        </p:nvSpPr>
        <p:spPr>
          <a:xfrm>
            <a:off x="6502168" y="6362968"/>
            <a:ext cx="26418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1A819B-0366-41F8-A103-765CB4C10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22007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9E48B7D1-A31C-4CD0-9724-E518F0F53009}"/>
              </a:ext>
            </a:extLst>
          </p:cNvPr>
          <p:cNvSpPr/>
          <p:nvPr/>
        </p:nvSpPr>
        <p:spPr>
          <a:xfrm>
            <a:off x="310970" y="417998"/>
            <a:ext cx="8352927" cy="439200"/>
          </a:xfrm>
          <a:prstGeom prst="roundRect">
            <a:avLst/>
          </a:prstGeom>
          <a:solidFill>
            <a:srgbClr val="005EB8"/>
          </a:solidFill>
        </p:spPr>
        <p:txBody>
          <a:bodyPr vert="horz" lIns="108000" tIns="36000" rIns="72000" bIns="3600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Approach to delivering the London Vision </a:t>
            </a:r>
          </a:p>
        </p:txBody>
      </p:sp>
    </p:spTree>
    <p:extLst>
      <p:ext uri="{BB962C8B-B14F-4D97-AF65-F5344CB8AC3E}">
        <p14:creationId xmlns:p14="http://schemas.microsoft.com/office/powerpoint/2010/main" val="385280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C9F3B10B-75FD-4F5E-A88E-D2470963773D}"/>
              </a:ext>
            </a:extLst>
          </p:cNvPr>
          <p:cNvSpPr/>
          <p:nvPr/>
        </p:nvSpPr>
        <p:spPr>
          <a:xfrm>
            <a:off x="337097" y="241943"/>
            <a:ext cx="8581292" cy="439200"/>
          </a:xfrm>
          <a:prstGeom prst="roundRect">
            <a:avLst/>
          </a:prstGeom>
          <a:solidFill>
            <a:srgbClr val="005EB8"/>
          </a:solidFill>
        </p:spPr>
        <p:txBody>
          <a:bodyPr vert="horz" lIns="108000" tIns="36000" rIns="72000" bIns="3600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Health priorities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F986C3-57A7-4010-8525-33323A3BC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0" y="809046"/>
            <a:ext cx="8581292" cy="559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7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9591A-35A2-4F41-9C91-659C2DDF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4645-9624-457F-8E2F-DAA934D7DB5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2B193-A2B7-4FD7-A09B-94B077338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30" y="288739"/>
            <a:ext cx="7869870" cy="747580"/>
          </a:xfrm>
        </p:spPr>
        <p:txBody>
          <a:bodyPr/>
          <a:lstStyle/>
          <a:p>
            <a:r>
              <a:rPr lang="en-GB" dirty="0"/>
              <a:t>Next steps 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63FB2-E5D9-47C5-9D38-0362064554D9}"/>
              </a:ext>
            </a:extLst>
          </p:cNvPr>
          <p:cNvSpPr txBox="1"/>
          <p:nvPr/>
        </p:nvSpPr>
        <p:spPr>
          <a:xfrm>
            <a:off x="6502169" y="288739"/>
            <a:ext cx="26418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445B5B6-0FD7-435D-9939-E117DD41A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2244782"/>
              </p:ext>
            </p:extLst>
          </p:nvPr>
        </p:nvGraphicFramePr>
        <p:xfrm>
          <a:off x="335902" y="1036319"/>
          <a:ext cx="7931020" cy="442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60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CA72E-8C58-42CC-A1A7-734BE0AC45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Questions 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43BDB-1F43-4D6F-A4C2-2B843A704615}"/>
              </a:ext>
            </a:extLst>
          </p:cNvPr>
          <p:cNvSpPr txBox="1"/>
          <p:nvPr/>
        </p:nvSpPr>
        <p:spPr>
          <a:xfrm>
            <a:off x="849086" y="1110343"/>
            <a:ext cx="72685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/>
              <a:t>How would you like to be involved - now and in the future?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/>
              <a:t>What would be your preferred ways of working?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/>
              <a:t>How can we build on </a:t>
            </a:r>
            <a:r>
              <a:rPr lang="en-GB" sz="2000"/>
              <a:t>your great work?</a:t>
            </a:r>
            <a:endParaRPr lang="en-GB" sz="20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/>
              <a:t>Which aspects of the Vision are you most interested in?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/>
              <a:t>What would be your vision for how we can collectively go further faster?</a:t>
            </a:r>
            <a:endParaRPr lang="en-GB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D1B1A-0B5C-4558-8EC4-FA092FA16BDA}"/>
              </a:ext>
            </a:extLst>
          </p:cNvPr>
          <p:cNvSpPr txBox="1"/>
          <p:nvPr/>
        </p:nvSpPr>
        <p:spPr>
          <a:xfrm>
            <a:off x="6502169" y="288739"/>
            <a:ext cx="26418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336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2.24"/>
  <p:tag name="PPTVERSION" val="14"/>
  <p:tag name="TPOS" val="2"/>
</p:tagLst>
</file>

<file path=ppt/theme/theme1.xml><?xml version="1.0" encoding="utf-8"?>
<a:theme xmlns:a="http://schemas.openxmlformats.org/drawingml/2006/main" name="Custom Design">
  <a:themeElements>
    <a:clrScheme name="Custom 67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993366"/>
      </a:accent1>
      <a:accent2>
        <a:srgbClr val="3E142A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HSE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003087"/>
      </a:accent1>
      <a:accent2>
        <a:srgbClr val="0072CE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NHSE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003087"/>
      </a:accent1>
      <a:accent2>
        <a:srgbClr val="0072CE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NHS Improvement">
      <a:dk1>
        <a:sysClr val="windowText" lastClr="000000"/>
      </a:dk1>
      <a:lt1>
        <a:sysClr val="window" lastClr="FFFFFF"/>
      </a:lt1>
      <a:dk2>
        <a:srgbClr val="0072C6"/>
      </a:dk2>
      <a:lt2>
        <a:srgbClr val="FFFFFF"/>
      </a:lt2>
      <a:accent1>
        <a:srgbClr val="003893"/>
      </a:accent1>
      <a:accent2>
        <a:srgbClr val="0091C9"/>
      </a:accent2>
      <a:accent3>
        <a:srgbClr val="768692"/>
      </a:accent3>
      <a:accent4>
        <a:srgbClr val="00ADC6"/>
      </a:accent4>
      <a:accent5>
        <a:srgbClr val="009E49"/>
      </a:accent5>
      <a:accent6>
        <a:srgbClr val="0091C9"/>
      </a:accent6>
      <a:hlink>
        <a:srgbClr val="56008C"/>
      </a:hlink>
      <a:folHlink>
        <a:srgbClr val="7C285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9B5EDB9AF30049BA9235DA3D725854" ma:contentTypeVersion="13" ma:contentTypeDescription="Create a new document." ma:contentTypeScope="" ma:versionID="e257388852dd7c999f371cc377f19b6a">
  <xsd:schema xmlns:xsd="http://www.w3.org/2001/XMLSchema" xmlns:xs="http://www.w3.org/2001/XMLSchema" xmlns:p="http://schemas.microsoft.com/office/2006/metadata/properties" xmlns:ns2="1d3e7ae0-a111-4f7f-b0e8-274c401a14d2" xmlns:ns3="bec6d8a1-fcfc-49f1-a6de-fcb0feaf700a" targetNamespace="http://schemas.microsoft.com/office/2006/metadata/properties" ma:root="true" ma:fieldsID="5f5adc9425020729dff952d59df383fe" ns2:_="" ns3:_="">
    <xsd:import namespace="1d3e7ae0-a111-4f7f-b0e8-274c401a14d2"/>
    <xsd:import namespace="bec6d8a1-fcfc-49f1-a6de-fcb0feaf70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e7ae0-a111-4f7f-b0e8-274c401a1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d8a1-fcfc-49f1-a6de-fcb0feaf70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CD3434-C157-4613-8361-25962E7CD3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E51FA8-C1B3-4471-A255-6B779948444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3A65DE-FF13-4240-AB26-B3EB59648E2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6156</TotalTime>
  <Words>313</Words>
  <Application>Microsoft Office PowerPoint</Application>
  <PresentationFormat>On-screen Show (4:3)</PresentationFormat>
  <Paragraphs>68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Custom Design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Libby Metselaar</dc:creator>
  <cp:lastModifiedBy>Emma Pawson</cp:lastModifiedBy>
  <cp:revision>243</cp:revision>
  <cp:lastPrinted>2019-10-14T09:30:50Z</cp:lastPrinted>
  <dcterms:created xsi:type="dcterms:W3CDTF">2017-03-08T11:11:31Z</dcterms:created>
  <dcterms:modified xsi:type="dcterms:W3CDTF">2019-11-13T11:05:59Z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0x0101006A9B5EDB9AF30049BA9235DA3D725854</vt:lpwstr>
  </property>
  <property fmtid="{D5CDD505-2E9C-101B-9397-08002B2CF9AE}" pid="3" name="TaxKeyword">
    <vt:lpwstr/>
  </property>
  <property fmtid="{D5CDD505-2E9C-101B-9397-08002B2CF9AE}" pid="4" name="TaxCatchAll">
    <vt:lpwstr/>
  </property>
  <property fmtid="{D5CDD505-2E9C-101B-9397-08002B2CF9AE}" pid="5" name="TaxKeywordTaxHTField">
    <vt:lpwstr/>
  </property>
</Properties>
</file>